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93" r:id="rId3"/>
    <p:sldId id="651" r:id="rId4"/>
    <p:sldId id="652" r:id="rId5"/>
    <p:sldId id="621" r:id="rId6"/>
    <p:sldId id="628" r:id="rId7"/>
    <p:sldId id="634" r:id="rId8"/>
    <p:sldId id="629" r:id="rId9"/>
    <p:sldId id="636" r:id="rId10"/>
    <p:sldId id="635" r:id="rId11"/>
    <p:sldId id="637" r:id="rId12"/>
    <p:sldId id="639" r:id="rId13"/>
    <p:sldId id="640" r:id="rId14"/>
    <p:sldId id="641" r:id="rId15"/>
    <p:sldId id="642" r:id="rId16"/>
    <p:sldId id="643" r:id="rId17"/>
    <p:sldId id="645" r:id="rId18"/>
    <p:sldId id="659" r:id="rId19"/>
    <p:sldId id="666" r:id="rId20"/>
    <p:sldId id="662" r:id="rId21"/>
    <p:sldId id="661" r:id="rId22"/>
    <p:sldId id="664" r:id="rId23"/>
    <p:sldId id="663" r:id="rId24"/>
    <p:sldId id="660" r:id="rId25"/>
    <p:sldId id="646" r:id="rId26"/>
    <p:sldId id="644" r:id="rId27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3E5"/>
    <a:srgbClr val="FF4A37"/>
    <a:srgbClr val="F29200"/>
    <a:srgbClr val="F3482C"/>
    <a:srgbClr val="B62D16"/>
    <a:srgbClr val="E4391D"/>
    <a:srgbClr val="2445A6"/>
    <a:srgbClr val="E03941"/>
    <a:srgbClr val="FFF451"/>
    <a:srgbClr val="7C1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6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17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EE4AB-0C21-414F-B9D5-6304CACD017D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5B4B8-12DA-4B92-8BAB-2120F4AE1D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4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6DB9-280A-4117-8425-41D25D07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5595-C03C-4768-A20A-414A2CE9C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38B3-CE4F-4F33-8B01-1495A239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DB38E-8732-4E36-B209-CB249B88277B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02D5-CCB7-4176-9175-464643A1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2C18-9E50-4FA4-8D65-84836629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08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7797-1542-46B4-9A8D-8C3C2D77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EBA2C-48DC-407E-8FA4-02FC1108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4A40-5819-4C61-A056-CF6B4062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CE93-C4F6-4790-B664-874D8DD41680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AA78-4413-4711-B487-18456C2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7F75-724E-4913-8BAF-5B0584D4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2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1A7BF-7700-40DB-A113-505AEE09F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77A5F-56B6-41FE-8C64-E131628DB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4EC3-F36B-487B-BD24-91BC70A0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5237C-8F7B-408D-8E94-2E51B810411F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BF502-FAD8-4AB3-95D3-49F73572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7164F-6F40-4BB2-B304-58BBC76A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142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6DB9-280A-4117-8425-41D25D07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5595-C03C-4768-A20A-414A2CE9C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38B3-CE4F-4F33-8B01-1495A239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43E1-F7DD-4285-8271-1C998EF62CBD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02D5-CCB7-4176-9175-464643A1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2C18-9E50-4FA4-8D65-84836629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6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25DB-323C-4463-B102-01827CDB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F014-1FF1-4DE3-B280-AE230C92C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BFADD-6DB9-42C3-894D-75520768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08284-B651-46C5-8320-574BDA3C2859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74B4-B55F-4EE3-A80F-16F90736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C09A-459E-453A-8B2E-AA437D6B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033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475-DF8F-4017-B460-BFE7A397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87D3F-C48D-4660-A8C7-75840F957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9989E-9354-4F4F-8D8A-F9BE9A0C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976-C0F5-46E3-9E28-4388320D7B3D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EBC4-1377-4C77-881D-6D02E99D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D753-7763-4ACF-822C-1BF0A24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71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C98D-4F3E-44EF-913D-A9BC19EB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C22E-42E6-438A-96CD-4E17F624A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0D680-0AA4-46D3-9F71-04421160B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35E9A-45D4-414A-8A8D-BCE21AC9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69FC-C186-4875-A743-F3C81F8416F5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0D222-5C90-4DB0-A2E4-0FFBD77F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973F9-84E0-4232-A718-20B8D798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59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DD1-DE3C-4068-B0D3-97DF304C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8FACC-A096-40A0-AAE1-0E8A1ABC9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5480E-3E7A-4BB5-94C6-F09077FAB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2B228-BD22-41BF-BAA1-161465038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977B0-1066-4D9C-9A58-F9A4B9E7C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F678C-4AC6-4753-9839-D3053061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DFE9-342C-4050-958F-0A68E74DFD65}" type="datetime1">
              <a:rPr lang="ru-RU" smtClean="0"/>
              <a:t>24.03.2022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AF662-2FF7-41AE-844F-452ED7FD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54C2B-11B3-495D-8049-5066A1AF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61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544-2B91-446B-BAD2-5FECB0F0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A5A1D-8F81-4A30-A5EE-83E4DF01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78F3-CE37-477C-9847-18EB53B6D079}" type="datetime1">
              <a:rPr lang="ru-RU" smtClean="0"/>
              <a:t>24.03.2022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FCD2B-2EA9-4110-9CE5-D3EC9DBB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DF805-0FBC-4F84-989C-05B9FF25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10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CEF2B-C799-4A14-AE83-C0B876AD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7D3-A642-4A0C-A632-17288335EA43}" type="datetime1">
              <a:rPr lang="ru-RU" smtClean="0"/>
              <a:t>24.03.2022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177C4-3F17-44DF-ADE1-62B09452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ED38-CFF3-4284-BD96-C567472B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05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A9B1-BA79-400C-B0D0-F77F9CC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4216-1BD9-4C3F-9CE9-87B899D7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B279-AF04-418B-BEBC-3B2B56DBC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5B5F3-0054-4780-BB70-476D71F8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A7E4E-F5DE-43F2-90C5-90685D26F786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72E65-D3EF-4372-91E6-61473B7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4FDE-B717-402B-BC8B-105D04F2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93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25DB-323C-4463-B102-01827CDB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F014-1FF1-4DE3-B280-AE230C92C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BFADD-6DB9-42C3-894D-75520768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1442-CEF7-4AAB-AC9C-0AF81E94A2C4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74B4-B55F-4EE3-A80F-16F90736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C09A-459E-453A-8B2E-AA437D6B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03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EB91-A0B6-4890-80CF-515FA1D3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0840F-06EA-45E1-B011-0290E2B1F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70928-414F-4FBA-BDB3-6B827FB7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9E2A6-B4B1-4AC2-A637-88FC0811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FB95-68F1-417B-AE24-199B1451E79E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C0969-5E32-4C3E-90C4-8EBB1636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356FB-248F-49E4-942D-3623162B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87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7797-1542-46B4-9A8D-8C3C2D77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EBA2C-48DC-407E-8FA4-02FC1108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4A40-5819-4C61-A056-CF6B4062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14D-2C57-4CB3-AD28-15B29A8416EE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AA78-4413-4711-B487-18456C2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7F75-724E-4913-8BAF-5B0584D4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0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1A7BF-7700-40DB-A113-505AEE09F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77A5F-56B6-41FE-8C64-E131628DB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4EC3-F36B-487B-BD24-91BC70A0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D7F-0344-45FA-BECA-8991D56B3C3A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BF502-FAD8-4AB3-95D3-49F73572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7164F-6F40-4BB2-B304-58BBC76A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25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475-DF8F-4017-B460-BFE7A397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87D3F-C48D-4660-A8C7-75840F957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9989E-9354-4F4F-8D8A-F9BE9A0C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57245-B1D9-4993-947F-706A2C6982C9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EBC4-1377-4C77-881D-6D02E99D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D753-7763-4ACF-822C-1BF0A24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15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C98D-4F3E-44EF-913D-A9BC19EB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C22E-42E6-438A-96CD-4E17F624A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0D680-0AA4-46D3-9F71-04421160B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35E9A-45D4-414A-8A8D-BCE21AC9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6D50A-EC82-4A07-A8F2-6B0B8F008D20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0D222-5C90-4DB0-A2E4-0FFBD77F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973F9-84E0-4232-A718-20B8D798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8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DD1-DE3C-4068-B0D3-97DF304C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8FACC-A096-40A0-AAE1-0E8A1ABC9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5480E-3E7A-4BB5-94C6-F09077FAB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2B228-BD22-41BF-BAA1-161465038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977B0-1066-4D9C-9A58-F9A4B9E7C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F678C-4AC6-4753-9839-D3053061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C930-CAD6-4731-A3DA-E654563D2221}" type="datetime1">
              <a:rPr lang="ru-RU" smtClean="0"/>
              <a:t>24.03.2022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AF662-2FF7-41AE-844F-452ED7FD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54C2B-11B3-495D-8049-5066A1AF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7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544-2B91-446B-BAD2-5FECB0F0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A5A1D-8F81-4A30-A5EE-83E4DF01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C99D-63B1-4729-8DE3-93B1B8ED701A}" type="datetime1">
              <a:rPr lang="ru-RU" smtClean="0"/>
              <a:t>24.03.2022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FCD2B-2EA9-4110-9CE5-D3EC9DBB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DF805-0FBC-4F84-989C-05B9FF25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00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CEF2B-C799-4A14-AE83-C0B876AD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72075-CC66-4233-9A42-83004220A99E}" type="datetime1">
              <a:rPr lang="ru-RU" smtClean="0"/>
              <a:t>24.03.2022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177C4-3F17-44DF-ADE1-62B09452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ED38-CFF3-4284-BD96-C567472B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76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A9B1-BA79-400C-B0D0-F77F9CC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4216-1BD9-4C3F-9CE9-87B899D7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B279-AF04-418B-BEBC-3B2B56DBC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5B5F3-0054-4780-BB70-476D71F8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515D-F7E0-43E3-B94C-83D133E6FE78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72E65-D3EF-4372-91E6-61473B76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4FDE-B717-402B-BC8B-105D04F2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36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EB91-A0B6-4890-80CF-515FA1D3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0840F-06EA-45E1-B011-0290E2B1F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70928-414F-4FBA-BDB3-6B827FB7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9E2A6-B4B1-4AC2-A637-88FC0811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FA19-6B86-47B7-9DF1-A472DF2795D7}" type="datetime1">
              <a:rPr lang="ru-RU" smtClean="0"/>
              <a:t>24.03.2022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C0969-5E32-4C3E-90C4-8EBB1636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356FB-248F-49E4-942D-3623162B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52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06944-3AE1-41E5-85C0-DD55BA6F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EA6C-ED26-47C6-9DD9-B505A561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5B5F-0DBC-4822-8480-68F9ADFB7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64A2D-450F-42A9-AC3F-D9CEC0200841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7DC2-C249-4549-B94B-79223CAE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0EE69-ABBE-4D03-870C-4588E89AB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72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06944-3AE1-41E5-85C0-DD55BA6F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EA6C-ED26-47C6-9DD9-B505A561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5B5F-0DBC-4822-8480-68F9ADFB7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15C5-83E7-454F-A5DE-CFB05330FECF}" type="datetime1">
              <a:rPr lang="ru-RU" smtClean="0"/>
              <a:t>24.03.2022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7DC2-C249-4549-B94B-79223CAE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0EE69-ABBE-4D03-870C-4588E89AB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18BE-E23E-4E28-B240-54471F045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52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eas.harvard.edu/2018/04/03/attention.html" TargetMode="External"/><Relationship Id="rId2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i.googleblog.com/2020/10/rethinking-attention-with-performers.html" TargetMode="External"/><Relationship Id="rId5" Type="http://schemas.openxmlformats.org/officeDocument/2006/relationships/hyperlink" Target="https://huggingface.co/course" TargetMode="External"/><Relationship Id="rId4" Type="http://schemas.openxmlformats.org/officeDocument/2006/relationships/hyperlink" Target="http://jalammar.github.io/illustrated-transformer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598BDC-4589-42AE-AE34-DA9C23E44CBF}"/>
              </a:ext>
            </a:extLst>
          </p:cNvPr>
          <p:cNvSpPr txBox="1"/>
          <p:nvPr/>
        </p:nvSpPr>
        <p:spPr>
          <a:xfrm>
            <a:off x="801099" y="1396289"/>
            <a:ext cx="43990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100" cap="all" dirty="0" err="1">
                <a:latin typeface="+mj-lt"/>
                <a:ea typeface="+mj-ea"/>
                <a:cs typeface="+mj-cs"/>
              </a:rPr>
              <a:t>Современные</a:t>
            </a:r>
            <a:r>
              <a:rPr lang="en-US" sz="31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latin typeface="+mj-lt"/>
                <a:ea typeface="+mj-ea"/>
                <a:cs typeface="+mj-cs"/>
              </a:rPr>
              <a:t>методы</a:t>
            </a:r>
            <a:endParaRPr lang="en-US" sz="3100" cap="all" dirty="0">
              <a:latin typeface="+mj-lt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1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latin typeface="+mj-lt"/>
                <a:ea typeface="+mj-ea"/>
                <a:cs typeface="+mj-cs"/>
              </a:rPr>
              <a:t>Обработки</a:t>
            </a:r>
            <a:r>
              <a:rPr lang="en-US" sz="31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latin typeface="+mj-lt"/>
                <a:ea typeface="+mj-ea"/>
                <a:cs typeface="+mj-cs"/>
              </a:rPr>
              <a:t>языка</a:t>
            </a:r>
            <a:endParaRPr kumimoji="0" lang="en-US" sz="3100" b="0" i="0" u="none" strike="noStrike" cap="all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DD660-479B-42E2-B03B-CC22DE462C34}"/>
              </a:ext>
            </a:extLst>
          </p:cNvPr>
          <p:cNvSpPr txBox="1"/>
          <p:nvPr/>
        </p:nvSpPr>
        <p:spPr>
          <a:xfrm>
            <a:off x="382336" y="5713809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Цвигун</a:t>
            </a:r>
            <a:r>
              <a:rPr lang="en-US" dirty="0"/>
              <a:t> </a:t>
            </a:r>
            <a:r>
              <a:rPr lang="en-US" dirty="0" err="1"/>
              <a:t>Аким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Научный</a:t>
            </a:r>
            <a:r>
              <a:rPr lang="en-US" dirty="0"/>
              <a:t> </a:t>
            </a:r>
            <a:r>
              <a:rPr lang="en-US" dirty="0" err="1"/>
              <a:t>сотрудник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Институт</a:t>
            </a:r>
            <a:r>
              <a:rPr lang="en-US" dirty="0"/>
              <a:t> </a:t>
            </a:r>
            <a:r>
              <a:rPr lang="en-US" dirty="0" err="1"/>
              <a:t>Искусственного</a:t>
            </a:r>
            <a:r>
              <a:rPr lang="en-US" dirty="0"/>
              <a:t> </a:t>
            </a:r>
            <a:r>
              <a:rPr lang="en-US" dirty="0" err="1"/>
              <a:t>Интеллекта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2EA23-9BCF-4037-8DB5-0F417074D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20" y="599325"/>
            <a:ext cx="3018433" cy="27411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33960C-0404-DB46-A28A-081FAB58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12" y="4304084"/>
            <a:ext cx="4622052" cy="14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7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1487271"/>
            <a:ext cx="2817778" cy="283675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Softmax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преобразование</a:t>
            </a:r>
            <a:br>
              <a:rPr lang="ru-RU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ru-RU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(получение весов)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6FED5-4E86-CF44-A24E-148B55818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02" y="609898"/>
            <a:ext cx="8549898" cy="5141860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28AA9F95-6AA7-004F-B62C-1CC448A1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ru-RU" sz="1800"/>
          </a:p>
          <a:p>
            <a:endParaRPr lang="ru-RU" sz="1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1487271"/>
            <a:ext cx="2817778" cy="283675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Произведение весов слов и их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values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AA9F95-6AA7-004F-B62C-1CC448A1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ru-RU" sz="1800"/>
          </a:p>
          <a:p>
            <a:endParaRPr lang="ru-RU" sz="1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12F18E-C05E-9F4A-93CD-F8F4D3A07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765813"/>
            <a:ext cx="8379417" cy="50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1487271"/>
            <a:ext cx="2817778" cy="283675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</a:rPr>
              <a:t>Выходной </a:t>
            </a:r>
            <a:r>
              <a:rPr lang="ru-RU" sz="2000" dirty="0" err="1">
                <a:solidFill>
                  <a:srgbClr val="FFFFFF"/>
                </a:solidFill>
              </a:rPr>
              <a:t>эмбеддинг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AA9F95-6AA7-004F-B62C-1CC448A1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ru-RU" sz="1800"/>
          </a:p>
          <a:p>
            <a:endParaRPr lang="ru-RU" sz="1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FD9FA-E156-C948-9140-521840BF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52" y="953185"/>
            <a:ext cx="8242269" cy="49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1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1487271"/>
            <a:ext cx="2817778" cy="283675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</a:rPr>
              <a:t>Повторяем предыдущие шаги для других слов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AA9F95-6AA7-004F-B62C-1CC448A1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ru-RU" sz="1800"/>
          </a:p>
          <a:p>
            <a:endParaRPr lang="ru-RU" sz="1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06BE91-B426-0A4B-9ABF-6BA8CF8C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2" y="900105"/>
            <a:ext cx="8418978" cy="50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5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1A4DC-6F0E-C948-8EC0-70DCD052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3" y="-325464"/>
            <a:ext cx="3502618" cy="2045776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Attention</a:t>
            </a:r>
            <a:endParaRPr lang="ru-RU" sz="6000" b="1" dirty="0">
              <a:solidFill>
                <a:srgbClr val="002060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EE089F6-908C-734F-B7B0-9BA83CA06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29" y="946773"/>
            <a:ext cx="11786571" cy="690400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51079-B385-D84E-8D8A-0400DE22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14</a:t>
            </a:fld>
            <a:endParaRPr lang="ru-RU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83AF7A61-E9A0-464D-9BD3-8B2F39342C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6" y="5832066"/>
            <a:ext cx="727647" cy="6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7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31C68-516B-2B4F-9B32-7BED1F3E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26766F-EB2A-174B-A791-83FBF2BF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94" y="1551203"/>
            <a:ext cx="9938612" cy="344450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65B0DE-47C7-8A41-9D21-8B09173D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786E0A-73E7-0B44-A416-83D76B4B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282" y="5097980"/>
            <a:ext cx="7220918" cy="16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 b="1">
                <a:solidFill>
                  <a:schemeClr val="bg1"/>
                </a:solidFill>
              </a:rPr>
              <a:t>TRANSFORMER</a:t>
            </a:r>
            <a:endParaRPr lang="en-US" sz="31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AA9F95-6AA7-004F-B62C-1CC448A1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endParaRPr lang="ru-RU" sz="2000">
              <a:solidFill>
                <a:schemeClr val="bg1"/>
              </a:solidFill>
            </a:endParaRPr>
          </a:p>
          <a:p>
            <a:endParaRPr lang="ru-RU" sz="200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9E1D5B-2062-174F-B9C6-C10F2010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91" y="221678"/>
            <a:ext cx="4166862" cy="615035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53D4-3649-0D42-8FCF-25C86284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0DFEDF1-D0E6-624C-8802-34882AF77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1402" y="2427541"/>
            <a:ext cx="999409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E4518-ED9A-9C43-8C16-A9D9526D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9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53D4-3649-0D42-8FCF-25C86284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Named Entity Recognition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e Grained Named Entity Recognition with Transformer | Papers With Code">
            <a:extLst>
              <a:ext uri="{FF2B5EF4-FFF2-40B4-BE49-F238E27FC236}">
                <a16:creationId xmlns:a16="http://schemas.microsoft.com/office/drawing/2014/main" id="{AA01FDD7-0EE6-5B4B-9BAF-3AAD360743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549412"/>
            <a:ext cx="6553545" cy="57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E4518-ED9A-9C43-8C16-A9D9526D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0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7F58B-CBDD-7E47-983A-A6F059A0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Эволюция Transformer-based моделей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F5250E3-253F-B240-98C9-291269CA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92" y="1396588"/>
            <a:ext cx="8797615" cy="51685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C471C-D5C2-5540-908C-F04F19A6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84D29-2592-C941-A038-C3EEC826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обработки языка</a:t>
            </a:r>
            <a:r>
              <a:rPr lang="en-US" dirty="0"/>
              <a:t> (NLP)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8E3DA-19FA-0C48-8119-1189FC23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Классификация текстов/документов</a:t>
            </a:r>
          </a:p>
          <a:p>
            <a:r>
              <a:rPr lang="ru-RU" dirty="0"/>
              <a:t>Распознавание именных сущностей (</a:t>
            </a:r>
            <a:r>
              <a:rPr lang="en-US" dirty="0"/>
              <a:t>NER)</a:t>
            </a:r>
            <a:endParaRPr lang="ru-RU" dirty="0"/>
          </a:p>
          <a:p>
            <a:r>
              <a:rPr lang="ru-RU" dirty="0"/>
              <a:t>Машинный перевод</a:t>
            </a:r>
            <a:endParaRPr lang="en-US" dirty="0"/>
          </a:p>
          <a:p>
            <a:r>
              <a:rPr lang="ru-RU" dirty="0"/>
              <a:t>Вопрос-ответные системы (</a:t>
            </a:r>
            <a:r>
              <a:rPr lang="en-US" dirty="0"/>
              <a:t>QA)</a:t>
            </a:r>
          </a:p>
          <a:p>
            <a:r>
              <a:rPr lang="ru-RU" dirty="0"/>
              <a:t>Извлечение информации </a:t>
            </a:r>
            <a:r>
              <a:rPr lang="en-US" dirty="0"/>
              <a:t>(IR)</a:t>
            </a:r>
          </a:p>
          <a:p>
            <a:r>
              <a:rPr lang="ru-RU" dirty="0" err="1"/>
              <a:t>Суммаризация</a:t>
            </a:r>
            <a:r>
              <a:rPr lang="ru-RU" dirty="0"/>
              <a:t> текстов/документов (</a:t>
            </a:r>
            <a:r>
              <a:rPr lang="ru-RU" dirty="0" err="1"/>
              <a:t>абстрактивная</a:t>
            </a:r>
            <a:r>
              <a:rPr lang="ru-RU" dirty="0"/>
              <a:t>/экстрактивная)</a:t>
            </a:r>
          </a:p>
          <a:p>
            <a:r>
              <a:rPr lang="ru-RU" dirty="0"/>
              <a:t>Генерация текста</a:t>
            </a:r>
            <a:endParaRPr lang="en-US" dirty="0"/>
          </a:p>
          <a:p>
            <a:r>
              <a:rPr lang="ru-RU" dirty="0"/>
              <a:t>И </a:t>
            </a:r>
            <a:r>
              <a:rPr lang="ru-RU" dirty="0" err="1"/>
              <a:t>множетство</a:t>
            </a:r>
            <a:r>
              <a:rPr lang="ru-RU" dirty="0"/>
              <a:t> других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F6E74-5C13-4C45-BAC1-620C1F14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9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A7FDF-6C73-AD43-ABCA-74B947E7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Linformer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5FBCA66-DF1C-964B-87A7-8597E8149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26" y="2426818"/>
            <a:ext cx="3048198" cy="3997637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F6FDCF-7BC8-6040-9362-5910F326F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354913"/>
            <a:ext cx="5455917" cy="21414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C9E06E-E66E-2B46-86A9-83999E28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A7FDF-6C73-AD43-ABCA-74B947E7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Longformer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C9E06E-E66E-2B46-86A9-83999E28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DF3C6-B975-894B-9AAD-1C40908D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6" y="3116563"/>
            <a:ext cx="11482254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A7FDF-6C73-AD43-ABCA-74B947E7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F3D32760-9B58-1047-BF04-CC54DC252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54867"/>
            <a:ext cx="11496821" cy="37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C9E06E-E66E-2B46-86A9-83999E28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9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53D4-3649-0D42-8FCF-25C86284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F-NET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E4518-ED9A-9C43-8C16-A9D9526D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D7225FA-C39B-F84C-8AFE-BCBB8D3E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653"/>
            <a:ext cx="8205434" cy="4359000"/>
          </a:xfrm>
        </p:spPr>
        <p:txBody>
          <a:bodyPr>
            <a:normAutofit fontScale="92500"/>
          </a:bodyPr>
          <a:lstStyle/>
          <a:p>
            <a:r>
              <a:rPr lang="ru-RU" dirty="0"/>
              <a:t>Заменяет </a:t>
            </a:r>
            <a:r>
              <a:rPr lang="en-US" dirty="0"/>
              <a:t>Attention-layer </a:t>
            </a:r>
            <a:r>
              <a:rPr lang="ru-RU" dirty="0"/>
              <a:t>на </a:t>
            </a:r>
            <a:r>
              <a:rPr lang="en-US" dirty="0"/>
              <a:t>Fourier-layer</a:t>
            </a:r>
          </a:p>
          <a:p>
            <a:r>
              <a:rPr lang="ru-RU" dirty="0"/>
              <a:t>Фурье-преобразование: </a:t>
            </a:r>
          </a:p>
          <a:p>
            <a:endParaRPr lang="en-US" dirty="0"/>
          </a:p>
          <a:p>
            <a:r>
              <a:rPr lang="en-US" dirty="0"/>
              <a:t>Fast Fourier Transform </a:t>
            </a:r>
            <a:r>
              <a:rPr lang="ru-RU" dirty="0"/>
              <a:t>имеет сложность </a:t>
            </a:r>
            <a:r>
              <a:rPr lang="en-US" dirty="0"/>
              <a:t>N * log(N)</a:t>
            </a:r>
          </a:p>
          <a:p>
            <a:r>
              <a:rPr lang="ru-RU" dirty="0"/>
              <a:t>«Каким-то образом» перемешивает информацию между всеми элементами каждого </a:t>
            </a:r>
            <a:r>
              <a:rPr lang="ru-RU" dirty="0" err="1"/>
              <a:t>токена</a:t>
            </a:r>
            <a:r>
              <a:rPr lang="ru-RU" dirty="0"/>
              <a:t> и далее между каждым элементом всех </a:t>
            </a:r>
            <a:r>
              <a:rPr lang="ru-RU" dirty="0" err="1"/>
              <a:t>токенов</a:t>
            </a:r>
            <a:endParaRPr lang="ru-RU" dirty="0"/>
          </a:p>
          <a:p>
            <a:r>
              <a:rPr lang="ru-RU" dirty="0"/>
              <a:t>Достигает 92</a:t>
            </a:r>
            <a:r>
              <a:rPr lang="en-US" dirty="0"/>
              <a:t>% </a:t>
            </a:r>
            <a:r>
              <a:rPr lang="ru-RU" dirty="0"/>
              <a:t>точности </a:t>
            </a:r>
            <a:r>
              <a:rPr lang="en-US" dirty="0"/>
              <a:t>BERT </a:t>
            </a:r>
            <a:r>
              <a:rPr lang="ru-RU" dirty="0"/>
              <a:t>при ускорении работы в 7 раз (и снижения по памяти в 2 раза) даже для коротких последовательностей (</a:t>
            </a:r>
            <a:r>
              <a:rPr lang="en-US" dirty="0"/>
              <a:t>&lt; 512 </a:t>
            </a:r>
            <a:r>
              <a:rPr lang="ru-RU" dirty="0" err="1"/>
              <a:t>токенов</a:t>
            </a:r>
            <a:r>
              <a:rPr lang="ru-RU" dirty="0"/>
              <a:t>)</a:t>
            </a:r>
          </a:p>
        </p:txBody>
      </p:sp>
      <p:pic>
        <p:nvPicPr>
          <p:cNvPr id="15" name="Объект 5">
            <a:extLst>
              <a:ext uri="{FF2B5EF4-FFF2-40B4-BE49-F238E27FC236}">
                <a16:creationId xmlns:a16="http://schemas.microsoft.com/office/drawing/2014/main" id="{5DC0E4A4-104F-3441-96DA-4E604EEB1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1" y="2449619"/>
            <a:ext cx="2984215" cy="376579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B65CD7-EF99-E244-B0BB-E9C1B0E6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72" y="2632031"/>
            <a:ext cx="4075436" cy="8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3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5E8BB-53CB-8846-9E5F-73FB961C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68DBC-B862-FA4E-A174-36CE3899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https://colah.github.io/posts/2015-08-Understanding-LSTMs/</a:t>
            </a:r>
            <a:endParaRPr lang="ru-RU" dirty="0">
              <a:hlinkClick r:id="rId3"/>
            </a:endParaRPr>
          </a:p>
          <a:p>
            <a:r>
              <a:rPr lang="es-ES" dirty="0">
                <a:hlinkClick r:id="rId3"/>
              </a:rPr>
              <a:t>http://nlp.seas.harvard.edu/2018/04/03/attention.html</a:t>
            </a:r>
            <a:endParaRPr lang="es-ES" dirty="0"/>
          </a:p>
          <a:p>
            <a:r>
              <a:rPr lang="es-ES" dirty="0">
                <a:hlinkClick r:id="rId4"/>
              </a:rPr>
              <a:t>http://jalammar.github.io/illustrated-transformer/</a:t>
            </a:r>
            <a:endParaRPr lang="es-ES" dirty="0"/>
          </a:p>
          <a:p>
            <a:r>
              <a:rPr lang="es-ES" dirty="0">
                <a:hlinkClick r:id="rId5"/>
              </a:rPr>
              <a:t>https://huggingface.co/course</a:t>
            </a:r>
            <a:endParaRPr lang="ru-RU" dirty="0"/>
          </a:p>
          <a:p>
            <a:r>
              <a:rPr lang="es-ES" dirty="0">
                <a:hlinkClick r:id="rId6"/>
              </a:rPr>
              <a:t>https://ai.googleblog.com/2020/10/rethinking-attention-with-performers.html</a:t>
            </a:r>
            <a:endParaRPr lang="ru-RU"/>
          </a:p>
          <a:p>
            <a:endParaRPr lang="es-E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17C5AE-40E1-4846-8AD3-22D7146B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01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D834E-1003-894D-939C-61306EFD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962" y="2322484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2DD30A-B92A-DA49-A420-D914A823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6949"/>
            <a:ext cx="10515600" cy="114001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D4E2A8-57CA-8D4C-A408-D8FC57DF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06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84D29-2592-C941-A038-C3EEC826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кейсы применения </a:t>
            </a:r>
            <a:r>
              <a:rPr lang="en-US" dirty="0"/>
              <a:t>NLP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8E3DA-19FA-0C48-8119-1189FC23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Поисковые системы </a:t>
            </a:r>
            <a:r>
              <a:rPr lang="en-US" dirty="0"/>
              <a:t>(Google, Yandex, etc.)</a:t>
            </a:r>
            <a:endParaRPr lang="ru-RU" dirty="0"/>
          </a:p>
          <a:p>
            <a:r>
              <a:rPr lang="ru-RU" dirty="0"/>
              <a:t>Машинный перевод (</a:t>
            </a:r>
            <a:r>
              <a:rPr lang="en-US" dirty="0"/>
              <a:t>Google Translate, </a:t>
            </a:r>
            <a:r>
              <a:rPr lang="en-US" dirty="0" err="1"/>
              <a:t>Abbyy</a:t>
            </a:r>
            <a:r>
              <a:rPr lang="en-US" dirty="0"/>
              <a:t> </a:t>
            </a:r>
            <a:r>
              <a:rPr lang="en-US" dirty="0" err="1"/>
              <a:t>Lingvo</a:t>
            </a:r>
            <a:r>
              <a:rPr lang="en-US" dirty="0"/>
              <a:t>, </a:t>
            </a:r>
            <a:r>
              <a:rPr lang="en-US" dirty="0" err="1"/>
              <a:t>Linguee</a:t>
            </a:r>
            <a:r>
              <a:rPr lang="en-US" dirty="0"/>
              <a:t>, etc.)</a:t>
            </a:r>
            <a:endParaRPr lang="ru-RU" dirty="0"/>
          </a:p>
          <a:p>
            <a:r>
              <a:rPr lang="ru-RU" dirty="0"/>
              <a:t>Виртуальный ассистенты, голосовые помощники </a:t>
            </a:r>
            <a:r>
              <a:rPr lang="en-US" dirty="0"/>
              <a:t>etc.</a:t>
            </a:r>
            <a:endParaRPr lang="ru-RU" dirty="0"/>
          </a:p>
          <a:p>
            <a:r>
              <a:rPr lang="ru-RU" dirty="0"/>
              <a:t>Фильтр спама (</a:t>
            </a:r>
            <a:r>
              <a:rPr lang="en-US" dirty="0"/>
              <a:t>e-mail / </a:t>
            </a:r>
            <a:r>
              <a:rPr lang="ru-RU" dirty="0"/>
              <a:t>телефонный / </a:t>
            </a:r>
            <a:r>
              <a:rPr lang="en-US" dirty="0"/>
              <a:t>etc.)</a:t>
            </a:r>
          </a:p>
          <a:p>
            <a:r>
              <a:rPr lang="ru-RU" dirty="0"/>
              <a:t>Дополнение текста, </a:t>
            </a:r>
            <a:r>
              <a:rPr lang="ru-RU" dirty="0" err="1"/>
              <a:t>автокоррекция</a:t>
            </a:r>
            <a:endParaRPr lang="en-US" dirty="0"/>
          </a:p>
          <a:p>
            <a:r>
              <a:rPr lang="ru-RU" dirty="0" err="1"/>
              <a:t>Авторазметка</a:t>
            </a:r>
            <a:r>
              <a:rPr lang="ru-RU" dirty="0"/>
              <a:t> отзывов пользователей</a:t>
            </a:r>
            <a:endParaRPr lang="en-US" dirty="0"/>
          </a:p>
          <a:p>
            <a:r>
              <a:rPr lang="ru-RU" dirty="0"/>
              <a:t>Чат-боты</a:t>
            </a:r>
          </a:p>
          <a:p>
            <a:r>
              <a:rPr lang="ru-RU" dirty="0" err="1"/>
              <a:t>Автосуммаризация</a:t>
            </a:r>
            <a:r>
              <a:rPr lang="ru-RU" dirty="0"/>
              <a:t> текста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F6E74-5C13-4C45-BAC1-620C1F14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0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688C2-D9B1-3F42-BEA3-FC34197E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3575"/>
            <a:ext cx="10515600" cy="1325563"/>
          </a:xfrm>
        </p:spPr>
        <p:txBody>
          <a:bodyPr/>
          <a:lstStyle/>
          <a:p>
            <a:pPr algn="ctr"/>
            <a:r>
              <a:rPr lang="en-US" sz="6000" b="1" dirty="0"/>
              <a:t>LSTM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CBB9D3-5440-A542-A8E5-D0B01D0D3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49" y="1284573"/>
            <a:ext cx="11423297" cy="428885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FDD405-197C-EE49-8DF7-EDA4B098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2332A6-F548-564F-B87C-E6C2E129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5725215"/>
            <a:ext cx="6032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9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6C75F-A20B-3346-9106-304ED7E1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sz="6000" b="1"/>
              <a:t>Seq2Seq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9ACC10-1729-EF41-A88D-73851A14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20018BE-E23E-4E28-B240-54471F045DC3}" type="slidenum">
              <a:rPr lang="ru-RU" smtClean="0"/>
              <a:t>5</a:t>
            </a:fld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08C8CF8E-C224-674D-9DC2-09659AD8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8F4182-2C80-7049-8D60-8284BCA9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8" y="1462088"/>
            <a:ext cx="11298264" cy="50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B5B9E-1E9D-EE47-996E-5A37A94A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30C7D21-6442-6E44-B9DF-62FA31843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83"/>
            <a:ext cx="12153357" cy="6167829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E3542D-5B25-7943-BA3B-B8B99B45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18BE-E23E-4E28-B240-54471F045DC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00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1A4DC-6F0E-C948-8EC0-70DCD052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Transformer и Attention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7D4D643-7098-4B44-947F-1089F685C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925259"/>
            <a:ext cx="5455917" cy="30007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61A6F4-B047-B14D-A18F-65A1EDC1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36827"/>
            <a:ext cx="5455917" cy="13776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51079-B385-D84E-8D8A-0400DE22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83AF7A61-E9A0-464D-9BD3-8B2F39342C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6" y="5832066"/>
            <a:ext cx="727647" cy="6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4B58F-982A-2440-9B3D-5409B795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Получение </a:t>
            </a:r>
            <a:r>
              <a:rPr lang="en-US" sz="2800" dirty="0">
                <a:solidFill>
                  <a:schemeClr val="bg1"/>
                </a:solidFill>
              </a:rPr>
              <a:t>query, key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en-US" sz="2800" dirty="0">
                <a:solidFill>
                  <a:schemeClr val="bg1"/>
                </a:solidFill>
              </a:rPr>
              <a:t>value</a:t>
            </a:r>
            <a:endParaRPr lang="en-US" sz="2600" kern="1200" dirty="0">
              <a:solidFill>
                <a:schemeClr val="bg1"/>
              </a:solidFill>
            </a:endParaRPr>
          </a:p>
        </p:txBody>
      </p:sp>
      <p:pic>
        <p:nvPicPr>
          <p:cNvPr id="6" name="Объект 9">
            <a:extLst>
              <a:ext uri="{FF2B5EF4-FFF2-40B4-BE49-F238E27FC236}">
                <a16:creationId xmlns:a16="http://schemas.microsoft.com/office/drawing/2014/main" id="{B03BAC36-F9BC-E043-9665-8AC29D40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12" y="759417"/>
            <a:ext cx="8628087" cy="565740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A65CF-A052-D245-8156-86E954DD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4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56744-989F-AD47-8C4C-1A33392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Получение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attention score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4DC98CD-AB3C-524B-AD81-10557F819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59" y="861826"/>
            <a:ext cx="8458721" cy="508702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CFF0A3-B92C-D746-8D3E-B425FCE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0018BE-E23E-4E28-B240-54471F045DC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5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bg1"/>
            </a:solidFill>
            <a:latin typeface="Gilroy Light" panose="00000400000000000000" pitchFamily="50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306</Words>
  <Application>Microsoft Macintosh PowerPoint</Application>
  <PresentationFormat>Широкоэкранный</PresentationFormat>
  <Paragraphs>79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1_Office Theme</vt:lpstr>
      <vt:lpstr>Презентация PowerPoint</vt:lpstr>
      <vt:lpstr>Задачи обработки языка (NLP)</vt:lpstr>
      <vt:lpstr>Реальные кейсы применения NLP</vt:lpstr>
      <vt:lpstr>LSTM</vt:lpstr>
      <vt:lpstr>Seq2Seq</vt:lpstr>
      <vt:lpstr>Презентация PowerPoint</vt:lpstr>
      <vt:lpstr>Transformer и Attention</vt:lpstr>
      <vt:lpstr>Получение query, key и value</vt:lpstr>
      <vt:lpstr>Получение attention score</vt:lpstr>
      <vt:lpstr>Softmax преобразование (получение весов)</vt:lpstr>
      <vt:lpstr>Произведение весов слов и их values</vt:lpstr>
      <vt:lpstr>Выходной эмбеддинг</vt:lpstr>
      <vt:lpstr>Повторяем предыдущие шаги для других слов</vt:lpstr>
      <vt:lpstr>Attention</vt:lpstr>
      <vt:lpstr>Positional encoding</vt:lpstr>
      <vt:lpstr>TRANSFORMER</vt:lpstr>
      <vt:lpstr>BERT</vt:lpstr>
      <vt:lpstr>Named Entity Recognition</vt:lpstr>
      <vt:lpstr>Эволюция Transformer-based моделей</vt:lpstr>
      <vt:lpstr>Linformer</vt:lpstr>
      <vt:lpstr>Longformer</vt:lpstr>
      <vt:lpstr>Performer</vt:lpstr>
      <vt:lpstr>F-NET</vt:lpstr>
      <vt:lpstr>Литература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Akim Tsvigun</dc:creator>
  <cp:lastModifiedBy>Аким Цвигун</cp:lastModifiedBy>
  <cp:revision>46</cp:revision>
  <dcterms:created xsi:type="dcterms:W3CDTF">2019-12-12T22:44:44Z</dcterms:created>
  <dcterms:modified xsi:type="dcterms:W3CDTF">2022-03-24T09:59:48Z</dcterms:modified>
</cp:coreProperties>
</file>